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7" r:id="rId5"/>
    <p:sldId id="259" r:id="rId6"/>
    <p:sldId id="261" r:id="rId7"/>
    <p:sldId id="275" r:id="rId8"/>
    <p:sldId id="276" r:id="rId9"/>
    <p:sldId id="280" r:id="rId10"/>
    <p:sldId id="277" r:id="rId11"/>
    <p:sldId id="281" r:id="rId12"/>
    <p:sldId id="260" r:id="rId13"/>
    <p:sldId id="262" r:id="rId14"/>
    <p:sldId id="263" r:id="rId15"/>
    <p:sldId id="268" r:id="rId16"/>
    <p:sldId id="266" r:id="rId17"/>
    <p:sldId id="270" r:id="rId18"/>
    <p:sldId id="264" r:id="rId19"/>
    <p:sldId id="269" r:id="rId20"/>
    <p:sldId id="265" r:id="rId21"/>
    <p:sldId id="271" r:id="rId22"/>
    <p:sldId id="272" r:id="rId23"/>
    <p:sldId id="273" r:id="rId24"/>
    <p:sldId id="267" r:id="rId25"/>
    <p:sldId id="279" r:id="rId26"/>
  </p:sldIdLst>
  <p:sldSz cx="9144000" cy="6858000" type="screen4x3"/>
  <p:notesSz cx="6858000" cy="9144000"/>
  <p:custDataLst>
    <p:tags r:id="rId27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5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1EAC9-1437-4A31-A5A1-1DCB8F0DABE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E79EC5-694C-4028-9AE4-2DBD53EB7A10}">
      <dgm:prSet phldrT="[Testo]"/>
      <dgm:spPr/>
      <dgm:t>
        <a:bodyPr/>
        <a:lstStyle/>
        <a:p>
          <a:r>
            <a:rPr lang="it-IT" dirty="0" smtClean="0"/>
            <a:t>conoscenze</a:t>
          </a:r>
          <a:endParaRPr lang="it-IT" dirty="0"/>
        </a:p>
      </dgm:t>
    </dgm:pt>
    <dgm:pt modelId="{CC324C4B-CCF4-410F-A552-3FFB1D0EB589}" type="parTrans" cxnId="{F15783E4-F846-4251-8909-86CF758EA19E}">
      <dgm:prSet/>
      <dgm:spPr/>
      <dgm:t>
        <a:bodyPr/>
        <a:lstStyle/>
        <a:p>
          <a:endParaRPr lang="it-IT"/>
        </a:p>
      </dgm:t>
    </dgm:pt>
    <dgm:pt modelId="{95B90A68-E019-4300-9AD1-158851BAC72B}" type="sibTrans" cxnId="{F15783E4-F846-4251-8909-86CF758EA19E}">
      <dgm:prSet/>
      <dgm:spPr/>
      <dgm:t>
        <a:bodyPr/>
        <a:lstStyle/>
        <a:p>
          <a:endParaRPr lang="it-IT"/>
        </a:p>
      </dgm:t>
    </dgm:pt>
    <dgm:pt modelId="{EF3E6D4F-DCAD-43AD-A7AA-F91D26ED9694}">
      <dgm:prSet phldrT="[Testo]"/>
      <dgm:spPr/>
      <dgm:t>
        <a:bodyPr/>
        <a:lstStyle/>
        <a:p>
          <a:r>
            <a:rPr lang="it-IT" dirty="0" smtClean="0"/>
            <a:t>abilità</a:t>
          </a:r>
          <a:endParaRPr lang="it-IT" dirty="0"/>
        </a:p>
      </dgm:t>
    </dgm:pt>
    <dgm:pt modelId="{0716205A-30D8-45AE-BD99-5F4DEFD7EBA9}" type="parTrans" cxnId="{468AB634-34E9-4993-B0DC-02EC4E798D68}">
      <dgm:prSet/>
      <dgm:spPr/>
      <dgm:t>
        <a:bodyPr/>
        <a:lstStyle/>
        <a:p>
          <a:endParaRPr lang="it-IT"/>
        </a:p>
      </dgm:t>
    </dgm:pt>
    <dgm:pt modelId="{88887B1F-B791-409D-9FE4-81FFEB0A9985}" type="sibTrans" cxnId="{468AB634-34E9-4993-B0DC-02EC4E798D68}">
      <dgm:prSet/>
      <dgm:spPr/>
      <dgm:t>
        <a:bodyPr/>
        <a:lstStyle/>
        <a:p>
          <a:endParaRPr lang="it-IT"/>
        </a:p>
      </dgm:t>
    </dgm:pt>
    <dgm:pt modelId="{657D1068-60B5-4D01-A815-78D8C2A42D94}">
      <dgm:prSet phldrT="[Testo]"/>
      <dgm:spPr/>
      <dgm:t>
        <a:bodyPr/>
        <a:lstStyle/>
        <a:p>
          <a:r>
            <a:rPr lang="it-IT" dirty="0" smtClean="0"/>
            <a:t>Capacità personali</a:t>
          </a:r>
          <a:endParaRPr lang="it-IT" dirty="0"/>
        </a:p>
      </dgm:t>
    </dgm:pt>
    <dgm:pt modelId="{8AD87E6F-227A-4184-9024-F583DDAD022D}" type="parTrans" cxnId="{4176A29F-165F-4264-9D3F-2845F8FBF826}">
      <dgm:prSet/>
      <dgm:spPr/>
      <dgm:t>
        <a:bodyPr/>
        <a:lstStyle/>
        <a:p>
          <a:endParaRPr lang="it-IT"/>
        </a:p>
      </dgm:t>
    </dgm:pt>
    <dgm:pt modelId="{9DEBF720-21AC-4FDD-B224-E01571A3535C}" type="sibTrans" cxnId="{4176A29F-165F-4264-9D3F-2845F8FBF826}">
      <dgm:prSet/>
      <dgm:spPr/>
      <dgm:t>
        <a:bodyPr/>
        <a:lstStyle/>
        <a:p>
          <a:endParaRPr lang="it-IT"/>
        </a:p>
      </dgm:t>
    </dgm:pt>
    <dgm:pt modelId="{73BC3A0E-2508-415B-9772-781B10FDDC2C}">
      <dgm:prSet phldrT="[Testo]"/>
      <dgm:spPr/>
      <dgm:t>
        <a:bodyPr/>
        <a:lstStyle/>
        <a:p>
          <a:r>
            <a:rPr lang="it-IT" dirty="0" smtClean="0"/>
            <a:t>Capacità sociali</a:t>
          </a:r>
          <a:endParaRPr lang="it-IT" dirty="0"/>
        </a:p>
      </dgm:t>
    </dgm:pt>
    <dgm:pt modelId="{576500E9-CD04-4CD5-B3A0-F05481C9E6B0}" type="parTrans" cxnId="{A3AD12F6-CACC-42DF-98D4-E344B875CF36}">
      <dgm:prSet/>
      <dgm:spPr/>
      <dgm:t>
        <a:bodyPr/>
        <a:lstStyle/>
        <a:p>
          <a:endParaRPr lang="it-IT"/>
        </a:p>
      </dgm:t>
    </dgm:pt>
    <dgm:pt modelId="{BED9FF8F-BF46-48F2-B33D-3CB3B269EEE7}" type="sibTrans" cxnId="{A3AD12F6-CACC-42DF-98D4-E344B875CF36}">
      <dgm:prSet/>
      <dgm:spPr/>
      <dgm:t>
        <a:bodyPr/>
        <a:lstStyle/>
        <a:p>
          <a:endParaRPr lang="it-IT"/>
        </a:p>
      </dgm:t>
    </dgm:pt>
    <dgm:pt modelId="{DBC59FD4-14E3-4DB4-9553-9C5F42336527}">
      <dgm:prSet phldrT="[Testo]"/>
      <dgm:spPr/>
      <dgm:t>
        <a:bodyPr/>
        <a:lstStyle/>
        <a:p>
          <a:r>
            <a:rPr lang="it-IT" dirty="0" smtClean="0"/>
            <a:t>Capacità metodologiche</a:t>
          </a:r>
          <a:endParaRPr lang="it-IT" dirty="0"/>
        </a:p>
      </dgm:t>
    </dgm:pt>
    <dgm:pt modelId="{47D116FB-A1B8-48DD-9B99-75617222B656}" type="parTrans" cxnId="{33BC2D2C-9811-419D-8C45-6EE41F3D2C6B}">
      <dgm:prSet/>
      <dgm:spPr/>
      <dgm:t>
        <a:bodyPr/>
        <a:lstStyle/>
        <a:p>
          <a:endParaRPr lang="it-IT"/>
        </a:p>
      </dgm:t>
    </dgm:pt>
    <dgm:pt modelId="{49292553-2913-4CA0-A65E-083D2C67BCE3}" type="sibTrans" cxnId="{33BC2D2C-9811-419D-8C45-6EE41F3D2C6B}">
      <dgm:prSet/>
      <dgm:spPr/>
      <dgm:t>
        <a:bodyPr/>
        <a:lstStyle/>
        <a:p>
          <a:endParaRPr lang="it-IT"/>
        </a:p>
      </dgm:t>
    </dgm:pt>
    <dgm:pt modelId="{6E2F4BCD-A020-4F78-BEAD-0948F568D1C9}" type="pres">
      <dgm:prSet presAssocID="{88C1EAC9-1437-4A31-A5A1-1DCB8F0DAB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B2B39DF-FA5C-4CA9-9C14-E1D36E851F9C}" type="pres">
      <dgm:prSet presAssocID="{88C1EAC9-1437-4A31-A5A1-1DCB8F0DABE2}" presName="cycle" presStyleCnt="0"/>
      <dgm:spPr/>
    </dgm:pt>
    <dgm:pt modelId="{7B2ABD5E-7D7C-4DBC-A868-7A6CA4B73711}" type="pres">
      <dgm:prSet presAssocID="{46E79EC5-694C-4028-9AE4-2DBD53EB7A1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65E435-3A01-4F0F-A24F-A15F2F7F78C6}" type="pres">
      <dgm:prSet presAssocID="{95B90A68-E019-4300-9AD1-158851BAC72B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C20898C5-91D0-4673-8795-074CCDC4F961}" type="pres">
      <dgm:prSet presAssocID="{EF3E6D4F-DCAD-43AD-A7AA-F91D26ED969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5A7F44-8CFA-4348-BA5C-1E7F4CB7FA3F}" type="pres">
      <dgm:prSet presAssocID="{657D1068-60B5-4D01-A815-78D8C2A42D9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87B2C5-FD50-485A-A0FF-737CFA6A3E9F}" type="pres">
      <dgm:prSet presAssocID="{73BC3A0E-2508-415B-9772-781B10FDDC2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B28C58-4898-4D02-93AA-2F929F7E64E1}" type="pres">
      <dgm:prSet presAssocID="{DBC59FD4-14E3-4DB4-9553-9C5F4233652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176A29F-165F-4264-9D3F-2845F8FBF826}" srcId="{88C1EAC9-1437-4A31-A5A1-1DCB8F0DABE2}" destId="{657D1068-60B5-4D01-A815-78D8C2A42D94}" srcOrd="2" destOrd="0" parTransId="{8AD87E6F-227A-4184-9024-F583DDAD022D}" sibTransId="{9DEBF720-21AC-4FDD-B224-E01571A3535C}"/>
    <dgm:cxn modelId="{DDBDE2E0-7BC2-441A-89B7-60C24EB80858}" type="presOf" srcId="{DBC59FD4-14E3-4DB4-9553-9C5F42336527}" destId="{25B28C58-4898-4D02-93AA-2F929F7E64E1}" srcOrd="0" destOrd="0" presId="urn:microsoft.com/office/officeart/2005/8/layout/cycle3"/>
    <dgm:cxn modelId="{4F274DA5-B4DD-49C9-9F62-CBF62F4C16FC}" type="presOf" srcId="{73BC3A0E-2508-415B-9772-781B10FDDC2C}" destId="{1587B2C5-FD50-485A-A0FF-737CFA6A3E9F}" srcOrd="0" destOrd="0" presId="urn:microsoft.com/office/officeart/2005/8/layout/cycle3"/>
    <dgm:cxn modelId="{8C2F557F-08EE-4812-89CA-E34A17B77E9B}" type="presOf" srcId="{46E79EC5-694C-4028-9AE4-2DBD53EB7A10}" destId="{7B2ABD5E-7D7C-4DBC-A868-7A6CA4B73711}" srcOrd="0" destOrd="0" presId="urn:microsoft.com/office/officeart/2005/8/layout/cycle3"/>
    <dgm:cxn modelId="{A7A94654-5999-4377-962F-043071B0BAE8}" type="presOf" srcId="{88C1EAC9-1437-4A31-A5A1-1DCB8F0DABE2}" destId="{6E2F4BCD-A020-4F78-BEAD-0948F568D1C9}" srcOrd="0" destOrd="0" presId="urn:microsoft.com/office/officeart/2005/8/layout/cycle3"/>
    <dgm:cxn modelId="{C6F06DAD-24F7-4379-B8F8-7EFC62DA0FEF}" type="presOf" srcId="{EF3E6D4F-DCAD-43AD-A7AA-F91D26ED9694}" destId="{C20898C5-91D0-4673-8795-074CCDC4F961}" srcOrd="0" destOrd="0" presId="urn:microsoft.com/office/officeart/2005/8/layout/cycle3"/>
    <dgm:cxn modelId="{F15783E4-F846-4251-8909-86CF758EA19E}" srcId="{88C1EAC9-1437-4A31-A5A1-1DCB8F0DABE2}" destId="{46E79EC5-694C-4028-9AE4-2DBD53EB7A10}" srcOrd="0" destOrd="0" parTransId="{CC324C4B-CCF4-410F-A552-3FFB1D0EB589}" sibTransId="{95B90A68-E019-4300-9AD1-158851BAC72B}"/>
    <dgm:cxn modelId="{468AB634-34E9-4993-B0DC-02EC4E798D68}" srcId="{88C1EAC9-1437-4A31-A5A1-1DCB8F0DABE2}" destId="{EF3E6D4F-DCAD-43AD-A7AA-F91D26ED9694}" srcOrd="1" destOrd="0" parTransId="{0716205A-30D8-45AE-BD99-5F4DEFD7EBA9}" sibTransId="{88887B1F-B791-409D-9FE4-81FFEB0A9985}"/>
    <dgm:cxn modelId="{D1D2F30D-3E76-415B-8F1E-CB8CA3D96E4C}" type="presOf" srcId="{95B90A68-E019-4300-9AD1-158851BAC72B}" destId="{4365E435-3A01-4F0F-A24F-A15F2F7F78C6}" srcOrd="0" destOrd="0" presId="urn:microsoft.com/office/officeart/2005/8/layout/cycle3"/>
    <dgm:cxn modelId="{A3AD12F6-CACC-42DF-98D4-E344B875CF36}" srcId="{88C1EAC9-1437-4A31-A5A1-1DCB8F0DABE2}" destId="{73BC3A0E-2508-415B-9772-781B10FDDC2C}" srcOrd="3" destOrd="0" parTransId="{576500E9-CD04-4CD5-B3A0-F05481C9E6B0}" sibTransId="{BED9FF8F-BF46-48F2-B33D-3CB3B269EEE7}"/>
    <dgm:cxn modelId="{EF5B5344-89A3-40C4-AD33-E7E53F890CCA}" type="presOf" srcId="{657D1068-60B5-4D01-A815-78D8C2A42D94}" destId="{265A7F44-8CFA-4348-BA5C-1E7F4CB7FA3F}" srcOrd="0" destOrd="0" presId="urn:microsoft.com/office/officeart/2005/8/layout/cycle3"/>
    <dgm:cxn modelId="{33BC2D2C-9811-419D-8C45-6EE41F3D2C6B}" srcId="{88C1EAC9-1437-4A31-A5A1-1DCB8F0DABE2}" destId="{DBC59FD4-14E3-4DB4-9553-9C5F42336527}" srcOrd="4" destOrd="0" parTransId="{47D116FB-A1B8-48DD-9B99-75617222B656}" sibTransId="{49292553-2913-4CA0-A65E-083D2C67BCE3}"/>
    <dgm:cxn modelId="{EF657B8C-E1B9-4D06-B766-9EE17D65B15B}" type="presParOf" srcId="{6E2F4BCD-A020-4F78-BEAD-0948F568D1C9}" destId="{EB2B39DF-FA5C-4CA9-9C14-E1D36E851F9C}" srcOrd="0" destOrd="0" presId="urn:microsoft.com/office/officeart/2005/8/layout/cycle3"/>
    <dgm:cxn modelId="{73582667-8D23-4D7F-B698-F759AFCB07BB}" type="presParOf" srcId="{EB2B39DF-FA5C-4CA9-9C14-E1D36E851F9C}" destId="{7B2ABD5E-7D7C-4DBC-A868-7A6CA4B73711}" srcOrd="0" destOrd="0" presId="urn:microsoft.com/office/officeart/2005/8/layout/cycle3"/>
    <dgm:cxn modelId="{DF73DCCD-92E7-4917-ADF0-300054AD033C}" type="presParOf" srcId="{EB2B39DF-FA5C-4CA9-9C14-E1D36E851F9C}" destId="{4365E435-3A01-4F0F-A24F-A15F2F7F78C6}" srcOrd="1" destOrd="0" presId="urn:microsoft.com/office/officeart/2005/8/layout/cycle3"/>
    <dgm:cxn modelId="{458AA85C-6C4C-460E-9E3B-F21A7306A217}" type="presParOf" srcId="{EB2B39DF-FA5C-4CA9-9C14-E1D36E851F9C}" destId="{C20898C5-91D0-4673-8795-074CCDC4F961}" srcOrd="2" destOrd="0" presId="urn:microsoft.com/office/officeart/2005/8/layout/cycle3"/>
    <dgm:cxn modelId="{DDF10DE8-BC6D-4546-B5A3-9662D4440693}" type="presParOf" srcId="{EB2B39DF-FA5C-4CA9-9C14-E1D36E851F9C}" destId="{265A7F44-8CFA-4348-BA5C-1E7F4CB7FA3F}" srcOrd="3" destOrd="0" presId="urn:microsoft.com/office/officeart/2005/8/layout/cycle3"/>
    <dgm:cxn modelId="{B19CE134-CD66-4A57-9A36-CAC681DC40AA}" type="presParOf" srcId="{EB2B39DF-FA5C-4CA9-9C14-E1D36E851F9C}" destId="{1587B2C5-FD50-485A-A0FF-737CFA6A3E9F}" srcOrd="4" destOrd="0" presId="urn:microsoft.com/office/officeart/2005/8/layout/cycle3"/>
    <dgm:cxn modelId="{47CF0EDB-AB4C-4435-8E42-218C7B64BD7A}" type="presParOf" srcId="{EB2B39DF-FA5C-4CA9-9C14-E1D36E851F9C}" destId="{25B28C58-4898-4D02-93AA-2F929F7E64E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5E435-3A01-4F0F-A24F-A15F2F7F78C6}">
      <dsp:nvSpPr>
        <dsp:cNvPr id="0" name=""/>
        <dsp:cNvSpPr/>
      </dsp:nvSpPr>
      <dsp:spPr>
        <a:xfrm>
          <a:off x="492405" y="-11777"/>
          <a:ext cx="2759605" cy="2759605"/>
        </a:xfrm>
        <a:prstGeom prst="circularArrow">
          <a:avLst>
            <a:gd name="adj1" fmla="val 5544"/>
            <a:gd name="adj2" fmla="val 330680"/>
            <a:gd name="adj3" fmla="val 13924432"/>
            <a:gd name="adj4" fmla="val 1729623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ABD5E-7D7C-4DBC-A868-7A6CA4B73711}">
      <dsp:nvSpPr>
        <dsp:cNvPr id="0" name=""/>
        <dsp:cNvSpPr/>
      </dsp:nvSpPr>
      <dsp:spPr>
        <a:xfrm>
          <a:off x="1267945" y="1591"/>
          <a:ext cx="1208524" cy="604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conoscenze</a:t>
          </a:r>
          <a:endParaRPr lang="it-IT" sz="1300" kern="1200" dirty="0"/>
        </a:p>
      </dsp:txBody>
      <dsp:txXfrm>
        <a:off x="1297443" y="31089"/>
        <a:ext cx="1149528" cy="545266"/>
      </dsp:txXfrm>
    </dsp:sp>
    <dsp:sp modelId="{C20898C5-91D0-4673-8795-074CCDC4F961}">
      <dsp:nvSpPr>
        <dsp:cNvPr id="0" name=""/>
        <dsp:cNvSpPr/>
      </dsp:nvSpPr>
      <dsp:spPr>
        <a:xfrm>
          <a:off x="2387152" y="814743"/>
          <a:ext cx="1208524" cy="604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abilità</a:t>
          </a:r>
          <a:endParaRPr lang="it-IT" sz="1300" kern="1200" dirty="0"/>
        </a:p>
      </dsp:txBody>
      <dsp:txXfrm>
        <a:off x="2416650" y="844241"/>
        <a:ext cx="1149528" cy="545266"/>
      </dsp:txXfrm>
    </dsp:sp>
    <dsp:sp modelId="{265A7F44-8CFA-4348-BA5C-1E7F4CB7FA3F}">
      <dsp:nvSpPr>
        <dsp:cNvPr id="0" name=""/>
        <dsp:cNvSpPr/>
      </dsp:nvSpPr>
      <dsp:spPr>
        <a:xfrm>
          <a:off x="1959653" y="2130449"/>
          <a:ext cx="1208524" cy="604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Capacità personali</a:t>
          </a:r>
          <a:endParaRPr lang="it-IT" sz="1300" kern="1200" dirty="0"/>
        </a:p>
      </dsp:txBody>
      <dsp:txXfrm>
        <a:off x="1989151" y="2159947"/>
        <a:ext cx="1149528" cy="545266"/>
      </dsp:txXfrm>
    </dsp:sp>
    <dsp:sp modelId="{1587B2C5-FD50-485A-A0FF-737CFA6A3E9F}">
      <dsp:nvSpPr>
        <dsp:cNvPr id="0" name=""/>
        <dsp:cNvSpPr/>
      </dsp:nvSpPr>
      <dsp:spPr>
        <a:xfrm>
          <a:off x="576237" y="2130449"/>
          <a:ext cx="1208524" cy="604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Capacità sociali</a:t>
          </a:r>
          <a:endParaRPr lang="it-IT" sz="1300" kern="1200" dirty="0"/>
        </a:p>
      </dsp:txBody>
      <dsp:txXfrm>
        <a:off x="605735" y="2159947"/>
        <a:ext cx="1149528" cy="545266"/>
      </dsp:txXfrm>
    </dsp:sp>
    <dsp:sp modelId="{25B28C58-4898-4D02-93AA-2F929F7E64E1}">
      <dsp:nvSpPr>
        <dsp:cNvPr id="0" name=""/>
        <dsp:cNvSpPr/>
      </dsp:nvSpPr>
      <dsp:spPr>
        <a:xfrm>
          <a:off x="148738" y="814743"/>
          <a:ext cx="1208524" cy="604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Capacità metodologiche</a:t>
          </a:r>
          <a:endParaRPr lang="it-IT" sz="1300" kern="1200" dirty="0"/>
        </a:p>
      </dsp:txBody>
      <dsp:txXfrm>
        <a:off x="178236" y="844241"/>
        <a:ext cx="1149528" cy="54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95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5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18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99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73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60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10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9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11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88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15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BAF0-5CE5-4919-8CF6-7CD18EE10BA0}" type="datetimeFigureOut">
              <a:rPr lang="it-IT" smtClean="0"/>
              <a:t>05/09/2016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25D8-7C13-4302-903F-120AA1A34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00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boviocolletta.gov.it/" TargetMode="External"/><Relationship Id="rId2" Type="http://schemas.openxmlformats.org/officeDocument/2006/relationships/hyperlink" Target="http://www.indicazioninazionali.it/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hyperlink" Target="http://www.deliveryunitcampania.eu/" TargetMode="External"/><Relationship Id="rId4" Type="http://schemas.openxmlformats.org/officeDocument/2006/relationships/hyperlink" Target="http://www.istruzione.lombardia.gov.it/bergamo/atti-del-seminario-la-certificazione-delle-competenze-nel-1-ciclo-di-istruzion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mbi\AppData\Local\Microsoft\Windows\INetCache\IE\AKCVS1TU\pa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07296" y="2982019"/>
            <a:ext cx="4645024" cy="1470025"/>
          </a:xfrm>
        </p:spPr>
        <p:txBody>
          <a:bodyPr/>
          <a:lstStyle/>
          <a:p>
            <a:pPr algn="l"/>
            <a:r>
              <a:rPr lang="it-IT" dirty="0" smtClean="0"/>
              <a:t>PROGRAMMARE PER COMPETENZE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7744" y="5947048"/>
            <a:ext cx="4816624" cy="910952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Martedì 6 </a:t>
            </a:r>
            <a:r>
              <a:rPr lang="it-IT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SETTEMBRE </a:t>
            </a:r>
            <a:r>
              <a:rPr lang="it-IT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</p:txBody>
      </p:sp>
      <p:pic>
        <p:nvPicPr>
          <p:cNvPr id="7189" name="Picture 21" descr="C:\Users\gambi\AppData\Local\Microsoft\Windows\INetCache\IE\RYIEGK8K\scuola-lavor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95" y="4641645"/>
            <a:ext cx="2622905" cy="22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C:\Users\gambi\AppData\Local\Microsoft\Windows\INetCache\IE\RYIEGK8K\IMG_3357-e143350585584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6735" cy="25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3686735" y="116632"/>
            <a:ext cx="5457265" cy="1355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</a:t>
            </a:r>
          </a:p>
          <a:p>
            <a:r>
              <a:rPr lang="it-IT"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Fara Gera d’Adda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1513815"/>
            <a:ext cx="70594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5. Imparare a imparare</a:t>
            </a:r>
            <a:endParaRPr lang="it-IT" dirty="0"/>
          </a:p>
          <a:p>
            <a:pPr marL="242888"/>
            <a:r>
              <a:rPr lang="it-IT" dirty="0"/>
              <a:t>Partecipare attivamente alle attività portando il proprio contributo personale. Reperire, organizzare, utilizzare informazioni da fonti diverse per assolvere un determinato compito; organizzare il proprio apprendimento; acquisire abilità di </a:t>
            </a:r>
            <a:r>
              <a:rPr lang="it-IT"/>
              <a:t>studio</a:t>
            </a:r>
            <a:r>
              <a:rPr lang="it-IT" smtClean="0"/>
              <a:t>.</a:t>
            </a:r>
          </a:p>
          <a:p>
            <a:endParaRPr lang="it-IT" dirty="0"/>
          </a:p>
          <a:p>
            <a:r>
              <a:rPr lang="it-IT" b="1" dirty="0"/>
              <a:t>6. Competenze sociali e civiche</a:t>
            </a:r>
            <a:endParaRPr lang="it-IT" dirty="0"/>
          </a:p>
          <a:p>
            <a:pPr marL="233363"/>
            <a:r>
              <a:rPr lang="it-IT" dirty="0"/>
              <a:t>Agire in modo autonomo e responsabile, conoscendo e osservando regole e norme, con particolare </a:t>
            </a:r>
            <a:r>
              <a:rPr lang="it-IT"/>
              <a:t>riferimento </a:t>
            </a:r>
            <a:r>
              <a:rPr lang="it-IT" smtClean="0"/>
              <a:t>alla Costituzione. </a:t>
            </a:r>
            <a:r>
              <a:rPr lang="it-IT"/>
              <a:t> 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Collaborare </a:t>
            </a:r>
            <a:r>
              <a:rPr lang="it-IT" dirty="0"/>
              <a:t>e partecipare comprendendo i diversi punti di vista delle persone.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3- COMPETENZE CHIAVE EUROPEE (EQF)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1340768"/>
            <a:ext cx="70594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smtClean="0"/>
              <a:t>7</a:t>
            </a:r>
            <a:r>
              <a:rPr lang="it-IT" b="1" dirty="0"/>
              <a:t>. Spirito di iniziativa e imprenditorialità</a:t>
            </a:r>
            <a:endParaRPr lang="it-IT" dirty="0"/>
          </a:p>
          <a:p>
            <a:pPr marL="269875"/>
            <a:r>
              <a:rPr lang="it-IT" dirty="0"/>
              <a:t>Risolvere i problemi che si incontrano nella vita e nel lavoro e proporre soluzioni; valutare rischi e opportunità; scegliere tra opzioni diverse; prendere decisioni; agire con flessibilità; progettare e pianificare; conoscere l’ambiente in cui si opera anche in relazione alle proprie </a:t>
            </a:r>
            <a:r>
              <a:rPr lang="it-IT"/>
              <a:t>risorse</a:t>
            </a:r>
            <a:r>
              <a:rPr lang="it-IT" smtClean="0"/>
              <a:t>.</a:t>
            </a:r>
          </a:p>
          <a:p>
            <a:endParaRPr lang="it-IT" dirty="0"/>
          </a:p>
          <a:p>
            <a:r>
              <a:rPr lang="it-IT" b="1" dirty="0"/>
              <a:t>8. Consapevolezza ed espressione culturale</a:t>
            </a:r>
            <a:endParaRPr lang="it-IT" dirty="0"/>
          </a:p>
          <a:p>
            <a:pPr marL="269875"/>
            <a:r>
              <a:rPr lang="it-IT" dirty="0"/>
              <a:t>Riconoscere il valore e le potenzialità dei beni artistici e ambientali, per una loro corretta fruizione e valorizzazione. Stabilire collegamenti tra le tradizioni culturali locali, nazionali ed internazionali, sia in una prospettiva interculturale sia ai fini della mobilità di studio e di lavoro. Riconoscere gli aspetti geografici, ecologici, territoriali dell’ambiente naturale ed antropico, le connessioni con le strutture demografiche, economiche, sociali, culturali e le trasformazioni intervenute nel corso del tempo.</a:t>
            </a:r>
            <a:br>
              <a:rPr lang="it-IT" dirty="0"/>
            </a:br>
            <a:r>
              <a:rPr lang="it-IT" dirty="0"/>
              <a:t>Comprendere gli aspetti comunicativi, culturali e relazionali dell’espressività corporea e l’importanza che riveste la pratica dell’attività motorio-sportiva per il benessere individuale e collettivo.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3- COMPETENZE CHIAVE EUROPEE (EQF)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4- LAVORARE PER COMPETENZE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3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83668" y="2104682"/>
            <a:ext cx="562317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Lavorare per competenze implica quindi una profonda rivisitazione del lavoro del docente, che interessa almeno tre momenti della sua attività di professionista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71854" y="1332057"/>
            <a:ext cx="407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/>
              <a:t>p</a:t>
            </a:r>
            <a:r>
              <a:rPr lang="it-IT" sz="3200" smtClean="0"/>
              <a:t>er </a:t>
            </a:r>
            <a:r>
              <a:rPr lang="it-IT" sz="3200" dirty="0" smtClean="0"/>
              <a:t>il Docente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54372" y="30503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79912" y="30503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4094" y="302263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79612" y="4303685"/>
            <a:ext cx="252028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PROGETTAZIONE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129402" y="4308977"/>
            <a:ext cx="2520280" cy="369332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VALUTAZIONE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141171" y="5147900"/>
            <a:ext cx="252028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ATTIVITA’ DIDATTICA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4- LAVORARE PER COMPETENZE</a:t>
            </a:r>
            <a:endParaRPr lang="it-IT" sz="2000" b="1" dirty="0"/>
          </a:p>
        </p:txBody>
      </p:sp>
      <p:sp>
        <p:nvSpPr>
          <p:cNvPr id="19" name="Rettangolo 18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22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2339752" y="3674342"/>
            <a:ext cx="0" cy="629343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6374280" y="3674342"/>
            <a:ext cx="0" cy="629343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4395253" y="3645842"/>
            <a:ext cx="1318" cy="1492732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/>
          <p:cNvSpPr/>
          <p:nvPr/>
        </p:nvSpPr>
        <p:spPr>
          <a:xfrm>
            <a:off x="895816" y="4120760"/>
            <a:ext cx="367591" cy="3675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1</a:t>
            </a:r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2969211" y="4964104"/>
            <a:ext cx="367591" cy="3675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2</a:t>
            </a:r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4945606" y="4151458"/>
            <a:ext cx="367591" cy="3675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3</a:t>
            </a:r>
            <a:endParaRPr lang="en-US"/>
          </a:p>
        </p:txBody>
      </p:sp>
      <p:sp>
        <p:nvSpPr>
          <p:cNvPr id="30" name="Rettangolo 29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85528" y="5301208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Non è infatti pensabile che si possano formare delle competenze in assenza di un solido bagaglio di contenuti e di </a:t>
            </a:r>
            <a:r>
              <a:rPr lang="it-IT" b="1" err="1" smtClean="0"/>
              <a:t>saperi</a:t>
            </a:r>
            <a:r>
              <a:rPr lang="it-IT" b="1" smtClean="0"/>
              <a:t> </a:t>
            </a:r>
            <a:r>
              <a:rPr lang="it-IT" b="1" smtClean="0"/>
              <a:t>disciplinari. </a:t>
            </a:r>
            <a:r>
              <a:rPr lang="it-IT" dirty="0" smtClean="0"/>
              <a:t>(Linee guida per la certificazione delle competenze, p. 5</a:t>
            </a:r>
            <a:r>
              <a:rPr lang="it-IT" smtClean="0"/>
              <a:t>). </a:t>
            </a:r>
            <a:endParaRPr lang="it-IT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971600" y="92091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PROGETTAZIONE dell’attività didattica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87824" y="2318018"/>
            <a:ext cx="2952328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Traguardi per lo sviluppo delle competenze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69212" y="3430741"/>
            <a:ext cx="29523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Obiettivi di apprendimento della disciplina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74326" y="4659866"/>
            <a:ext cx="2952328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Conoscenze e abilità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63442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progettazione per competenze si sviluppa sulle seguenti linee: </a:t>
            </a:r>
            <a:endParaRPr lang="it-IT" sz="2400" dirty="0"/>
          </a:p>
        </p:txBody>
      </p:sp>
      <p:sp>
        <p:nvSpPr>
          <p:cNvPr id="10" name="Freccia in giù 9"/>
          <p:cNvSpPr/>
          <p:nvPr/>
        </p:nvSpPr>
        <p:spPr>
          <a:xfrm>
            <a:off x="4121340" y="3068960"/>
            <a:ext cx="648072" cy="30313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4- LAVORARE PER COMPETENZE</a:t>
            </a:r>
            <a:endParaRPr lang="it-IT" sz="2000" b="1" dirty="0"/>
          </a:p>
        </p:txBody>
      </p:sp>
      <p:sp>
        <p:nvSpPr>
          <p:cNvPr id="13" name="Rettangolo 12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15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4111806" y="4221088"/>
            <a:ext cx="648072" cy="30313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15976" y="1029505"/>
            <a:ext cx="367591" cy="3675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1</a:t>
            </a:r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" y="975866"/>
            <a:ext cx="5122912" cy="58092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AZIONE DIDATTICA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3068960"/>
            <a:ext cx="3600400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L’azione didattica, per abituare gli alunni a risolvere situazioni problematiche complesse e inedite</a:t>
            </a:r>
            <a:r>
              <a:rPr lang="it-IT" sz="2000" smtClean="0"/>
              <a:t>, </a:t>
            </a:r>
            <a:endParaRPr lang="it-IT" sz="2000" smtClean="0"/>
          </a:p>
          <a:p>
            <a:pPr algn="ctr"/>
            <a:r>
              <a:rPr lang="it-IT" sz="2400" b="1" smtClean="0"/>
              <a:t>deve </a:t>
            </a:r>
            <a:r>
              <a:rPr lang="it-IT" sz="2400" b="1" dirty="0" smtClean="0"/>
              <a:t>essere 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30662" y="2791961"/>
            <a:ext cx="316835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USARE METODOLOGIE DI APPRENDIMENTO COOPERATIVO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2060848"/>
            <a:ext cx="316835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TRASVERSALE ALLE VARIE DISCIPLINE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30662" y="3872081"/>
            <a:ext cx="316835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USARE METODOLOGIE DI APPRENDIMENTO LABORATORIALE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0662" y="4952201"/>
            <a:ext cx="316835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CREARE UNA PICCOLA COMUNITA’ DI APPRENDIMENTO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4- LAVORARE PER COMPETENZE</a:t>
            </a:r>
            <a:endParaRPr lang="it-IT" sz="2000" b="1" dirty="0"/>
          </a:p>
        </p:txBody>
      </p:sp>
      <p:sp>
        <p:nvSpPr>
          <p:cNvPr id="16" name="Rettangolo 15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18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Freccia in giù 18"/>
          <p:cNvSpPr/>
          <p:nvPr/>
        </p:nvSpPr>
        <p:spPr>
          <a:xfrm rot="16200000">
            <a:off x="4610892" y="2323443"/>
            <a:ext cx="324037" cy="3031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 rot="16200000">
            <a:off x="4618454" y="3102058"/>
            <a:ext cx="324037" cy="3031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 rot="16200000">
            <a:off x="4618454" y="4182178"/>
            <a:ext cx="324037" cy="3031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 rot="16200000">
            <a:off x="4626819" y="5279765"/>
            <a:ext cx="324037" cy="3031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512619" y="2393344"/>
            <a:ext cx="124651" cy="31314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620891" y="1052736"/>
            <a:ext cx="367591" cy="3675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2</a:t>
            </a:r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(Linee guida per la certificazione delle competenze, p. 6).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22349" y="955995"/>
            <a:ext cx="311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VALUTAZIONE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6244" y="149755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colloca all’interno di un processo attraverso un’osservazione sistematica degli alunni posti di fronte a diverse situazioni problematiche (reali o simulate) </a:t>
            </a:r>
            <a:r>
              <a:rPr lang="it-IT" b="1" dirty="0" smtClean="0"/>
              <a:t>compiti di realtà e progetti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57252" y="2456509"/>
            <a:ext cx="319561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VALUTAZIONE SOMMATIVA</a:t>
            </a:r>
          </a:p>
          <a:p>
            <a:r>
              <a:rPr lang="it-IT" dirty="0" smtClean="0"/>
              <a:t>Svolta con strumenti oggettivi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63715" y="2290550"/>
            <a:ext cx="31956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POSSESSO DI CONOSCENZE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83477" y="2918174"/>
            <a:ext cx="319561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POSSESSO DI ABILITA’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79771" y="3508448"/>
            <a:ext cx="31956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POSSESSO DI COMPETENZE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57252" y="4410978"/>
            <a:ext cx="3195615" cy="1477328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VALUTAZIONE FORMATIVA</a:t>
            </a:r>
          </a:p>
          <a:p>
            <a:r>
              <a:rPr lang="it-IT" dirty="0" smtClean="0"/>
              <a:t>Guidare l’alunno ad riconoscere le proprie capacità, i limiti e conquistare la propria identità </a:t>
            </a:r>
            <a:r>
              <a:rPr lang="it-IT" smtClean="0"/>
              <a:t>per </a:t>
            </a:r>
            <a:r>
              <a:rPr lang="it-IT" smtClean="0"/>
              <a:t>migliorarsi</a:t>
            </a:r>
            <a:endParaRPr lang="it-IT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5102010" y="4587380"/>
            <a:ext cx="3195615" cy="369332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AUTOVALUTAZIONE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111009" y="5331841"/>
            <a:ext cx="3195615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AUTOORIENTAMENTO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4- LAVORARE PER COMPETENZE</a:t>
            </a:r>
            <a:endParaRPr lang="it-IT" sz="2000" b="1" dirty="0"/>
          </a:p>
        </p:txBody>
      </p:sp>
      <p:sp>
        <p:nvSpPr>
          <p:cNvPr id="17" name="Rettangolo 16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ccia in giù 19"/>
          <p:cNvSpPr/>
          <p:nvPr/>
        </p:nvSpPr>
        <p:spPr>
          <a:xfrm rot="16200000">
            <a:off x="4674535" y="2323443"/>
            <a:ext cx="324037" cy="3031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 rot="16200000">
            <a:off x="4682097" y="2971162"/>
            <a:ext cx="324037" cy="3031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 rot="16200000">
            <a:off x="4674534" y="3536201"/>
            <a:ext cx="324037" cy="3031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4576263" y="2393344"/>
            <a:ext cx="124650" cy="13956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620891" y="1052736"/>
            <a:ext cx="367591" cy="3675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3</a:t>
            </a:r>
            <a:endParaRPr lang="en-US"/>
          </a:p>
        </p:txBody>
      </p:sp>
      <p:sp>
        <p:nvSpPr>
          <p:cNvPr id="26" name="Freccia in giù 25"/>
          <p:cNvSpPr/>
          <p:nvPr/>
        </p:nvSpPr>
        <p:spPr>
          <a:xfrm rot="16200000">
            <a:off x="4640452" y="4627582"/>
            <a:ext cx="324037" cy="3031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/>
          <p:cNvSpPr/>
          <p:nvPr/>
        </p:nvSpPr>
        <p:spPr>
          <a:xfrm rot="16200000">
            <a:off x="4640451" y="5367646"/>
            <a:ext cx="324037" cy="3031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542180" y="4690909"/>
            <a:ext cx="100508" cy="9076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tangolo 28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602229" y="106912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DIFFERENZA TRA ESERCIZIO E COMPITO</a:t>
            </a:r>
            <a:endParaRPr lang="it-IT" sz="20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306667"/>
              </p:ext>
            </p:extLst>
          </p:nvPr>
        </p:nvGraphicFramePr>
        <p:xfrm>
          <a:off x="1475656" y="1786096"/>
          <a:ext cx="60960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ESERCIZIO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COMPITO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Centrato sulle operazioni da</a:t>
                      </a:r>
                      <a:r>
                        <a:rPr lang="it-IT" baseline="0" dirty="0" smtClean="0"/>
                        <a:t> fare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Centrato sul significato e scopo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Attento alla forma (accuratezza)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Attento al senso  e al capire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 una sola soluzione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 più soluzioni Differenziazione)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Poco strategico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Attiva strategie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Discreto,</a:t>
                      </a:r>
                      <a:r>
                        <a:rPr lang="it-IT" baseline="0" dirty="0" smtClean="0"/>
                        <a:t> monodimensionale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Complesso, attiva tratti diversi di competenza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Autocorrettivo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Controllabile sui criteri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5- I COMPITI DI PRESTAZIONE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248" y="558924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compiti di realtà, quindi, consentono all’insegnante di “vedere” le competenze in azione, per affrontare efficacemente le situazioni che la realtà quotidianamente propone, in relazione alle proprie potenzialità e attitudini» (Linee guida per la certificazione delle competenze, p. 2).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COMPITI DELLA REALTA’</a:t>
            </a:r>
            <a:endParaRPr lang="it-IT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09791"/>
              </p:ext>
            </p:extLst>
          </p:nvPr>
        </p:nvGraphicFramePr>
        <p:xfrm>
          <a:off x="1331640" y="2037041"/>
          <a:ext cx="7128792" cy="333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638"/>
                <a:gridCol w="6556154"/>
              </a:tblGrid>
              <a:tr h="49769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FASI DEL PROGETTO DI UN COMPITO</a:t>
                      </a:r>
                    </a:p>
                  </a:txBody>
                  <a:tcPr/>
                </a:tc>
              </a:tr>
              <a:tr h="288344"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TRAGUARDI  PER LO SVILUPPO DELLE COMPETENZE</a:t>
                      </a:r>
                      <a:endParaRPr lang="it-IT" dirty="0"/>
                    </a:p>
                  </a:txBody>
                  <a:tcPr/>
                </a:tc>
              </a:tr>
              <a:tr h="497690"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OBIETTIVI DI APPRENDIMENTO</a:t>
                      </a:r>
                    </a:p>
                  </a:txBody>
                  <a:tcPr/>
                </a:tc>
              </a:tr>
              <a:tr h="497690"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COMPETENZE CHIAVE EUROPEE</a:t>
                      </a:r>
                    </a:p>
                  </a:txBody>
                  <a:tcPr/>
                </a:tc>
              </a:tr>
              <a:tr h="497690"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DISCIPLINE COINVOLTE</a:t>
                      </a:r>
                    </a:p>
                  </a:txBody>
                  <a:tcPr/>
                </a:tc>
              </a:tr>
              <a:tr h="497690"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TEMPI E FASI DI LAVORO</a:t>
                      </a:r>
                    </a:p>
                  </a:txBody>
                  <a:tcPr/>
                </a:tc>
              </a:tr>
              <a:tr h="483591">
                <a:tc>
                  <a:txBody>
                    <a:bodyPr/>
                    <a:lstStyle/>
                    <a:p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DIMENSIONI DELLE COMPETENZE CHIAVE DI RIFERIMENTO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13"/>
          <p:cNvSpPr/>
          <p:nvPr/>
        </p:nvSpPr>
        <p:spPr>
          <a:xfrm>
            <a:off x="179512" y="663128"/>
            <a:ext cx="8783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</a:t>
            </a:r>
            <a:r>
              <a:rPr lang="it-IT" dirty="0"/>
              <a:t>compiti di </a:t>
            </a:r>
            <a:r>
              <a:rPr lang="it-IT" dirty="0" smtClean="0"/>
              <a:t>realtà richiedono allo  studente </a:t>
            </a:r>
            <a:r>
              <a:rPr lang="it-IT" dirty="0"/>
              <a:t>di risolvere una situazione problematica, complessa e nuova, quanto più possibile vicina al mondo reale, utilizzando conoscenze e abilità </a:t>
            </a:r>
            <a:r>
              <a:rPr lang="it-IT" dirty="0" smtClean="0"/>
              <a:t>acquisite </a:t>
            </a:r>
            <a:r>
              <a:rPr lang="it-IT" dirty="0"/>
              <a:t>e trasferendo procedure e condotte cognitive in contesti e ambiti di riferimento </a:t>
            </a:r>
            <a:r>
              <a:rPr lang="it-IT" dirty="0" smtClean="0"/>
              <a:t>moderatamente diversi </a:t>
            </a:r>
            <a:r>
              <a:rPr lang="it-IT" dirty="0"/>
              <a:t>da quelli resi familiari dalla pratica didattica. </a:t>
            </a:r>
          </a:p>
        </p:txBody>
      </p:sp>
      <p:pic>
        <p:nvPicPr>
          <p:cNvPr id="2054" name="Picture 6" descr="F:\foto mamma\Photo contest premiazione e giornata sportiva\IMG-20160615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0" y="3116039"/>
            <a:ext cx="4660415" cy="262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25" y="663511"/>
            <a:ext cx="3154867" cy="236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43" y="4479211"/>
            <a:ext cx="343478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5048987" cy="28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14" y="1169231"/>
            <a:ext cx="4949188" cy="371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5- I COMPITI DI PRESTAZIONE</a:t>
            </a:r>
            <a:endParaRPr lang="it-IT" sz="2000" b="1" dirty="0"/>
          </a:p>
        </p:txBody>
      </p:sp>
      <p:sp>
        <p:nvSpPr>
          <p:cNvPr id="13" name="Rettangolo 12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88223" y="645333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7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/>
          <a:stretch/>
        </p:blipFill>
        <p:spPr bwMode="auto">
          <a:xfrm>
            <a:off x="539552" y="1538130"/>
            <a:ext cx="7884368" cy="478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5- I COMPITI DI PRESTAZIONE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4236" y="95599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smtClean="0"/>
              <a:t>COMPITI DI REALTÀ</a:t>
            </a:r>
            <a:endParaRPr lang="it-IT" sz="3200" dirty="0"/>
          </a:p>
        </p:txBody>
      </p:sp>
      <p:sp>
        <p:nvSpPr>
          <p:cNvPr id="8" name="Rettangolo 7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3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773014"/>
            <a:ext cx="4040188" cy="639762"/>
          </a:xfrm>
        </p:spPr>
        <p:txBody>
          <a:bodyPr/>
          <a:lstStyle/>
          <a:p>
            <a:r>
              <a:rPr lang="it-IT" dirty="0" smtClean="0"/>
              <a:t>INDICE DEGLI ARGOMENTI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6552728" cy="28083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 smtClean="0">
                <a:hlinkClick r:id="rId2" action="ppaction://hlinksldjump"/>
              </a:rPr>
              <a:t>La certificazione delle competenze alla fine del triennio</a:t>
            </a: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smtClean="0">
                <a:hlinkClick r:id="rId3" action="ppaction://hlinksldjump"/>
              </a:rPr>
              <a:t>Significato di competenza</a:t>
            </a:r>
            <a:endParaRPr lang="it-IT" smtClean="0"/>
          </a:p>
          <a:p>
            <a:pPr marL="457200" indent="-457200">
              <a:buFont typeface="+mj-lt"/>
              <a:buAutoNum type="arabicPeriod"/>
            </a:pPr>
            <a:r>
              <a:rPr lang="it-IT" smtClean="0">
                <a:hlinkClick r:id="rId4" action="ppaction://hlinksldjump"/>
              </a:rPr>
              <a:t>Competenze </a:t>
            </a:r>
            <a:r>
              <a:rPr lang="it-IT" dirty="0" smtClean="0">
                <a:hlinkClick r:id="rId4" action="ppaction://hlinksldjump"/>
              </a:rPr>
              <a:t>chiave europee (EQF)</a:t>
            </a: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hlinkClick r:id="rId5" action="ppaction://hlinksldjump"/>
              </a:rPr>
              <a:t>Lavorare per competenze</a:t>
            </a: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hlinkClick r:id="rId6" action="ppaction://hlinksldjump"/>
              </a:rPr>
              <a:t>I compiti di prestazione</a:t>
            </a: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hlinkClick r:id="rId7" action="ppaction://hlinksldjump"/>
              </a:rPr>
              <a:t>Le </a:t>
            </a:r>
            <a:r>
              <a:rPr lang="it-IT" smtClean="0">
                <a:hlinkClick r:id="rId7" action="ppaction://hlinksldjump"/>
              </a:rPr>
              <a:t>osservazioni </a:t>
            </a:r>
            <a:r>
              <a:rPr lang="it-IT" smtClean="0">
                <a:hlinkClick r:id="rId7" action="ppaction://hlinksldjump"/>
              </a:rPr>
              <a:t>sistematiche</a:t>
            </a:r>
            <a:endParaRPr lang="it-IT" smtClean="0"/>
          </a:p>
          <a:p>
            <a:pPr marL="457200" indent="-457200">
              <a:buFont typeface="+mj-lt"/>
              <a:buAutoNum type="arabicPeriod"/>
            </a:pPr>
            <a:r>
              <a:rPr lang="it-IT" smtClean="0">
                <a:hlinkClick r:id="rId8" action="ppaction://hlinksldjump"/>
              </a:rPr>
              <a:t>Link di riferimento</a:t>
            </a: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93814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«Gli strumenti attraverso cui effettuare le osservazioni sistematiche possono essere diversi – griglie [...], questionari e interviste, si devono riferire a: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47664" y="6361779"/>
            <a:ext cx="583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(Linee guida per la certificazione delle competenze, p. 8)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26170"/>
              </p:ext>
            </p:extLst>
          </p:nvPr>
        </p:nvGraphicFramePr>
        <p:xfrm>
          <a:off x="107504" y="1748761"/>
          <a:ext cx="8712968" cy="434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462"/>
                <a:gridCol w="6304506"/>
              </a:tblGrid>
              <a:tr h="504055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ASPETTI DA VALUTARE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INDICATORI DI COMPETENZA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9680">
                <a:tc>
                  <a:txBody>
                    <a:bodyPr/>
                    <a:lstStyle/>
                    <a:p>
                      <a:r>
                        <a:rPr lang="it-IT" dirty="0" smtClean="0"/>
                        <a:t>AUTONOMIA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è capace di reperire da solo strumenti o materiali necessari e di usarli in modo efficace</a:t>
                      </a:r>
                    </a:p>
                  </a:txBody>
                  <a:tcPr/>
                </a:tc>
              </a:tr>
              <a:tr h="379680">
                <a:tc>
                  <a:txBody>
                    <a:bodyPr/>
                    <a:lstStyle/>
                    <a:p>
                      <a:r>
                        <a:rPr lang="it-IT" dirty="0" smtClean="0"/>
                        <a:t>RELAZIONE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interagisce con i compagni, sa esprimere e infondere fiducia, sa creare un clima propositivo</a:t>
                      </a:r>
                      <a:endParaRPr lang="it-IT" dirty="0"/>
                    </a:p>
                  </a:txBody>
                  <a:tcPr/>
                </a:tc>
              </a:tr>
              <a:tr h="379680">
                <a:tc>
                  <a:txBody>
                    <a:bodyPr/>
                    <a:lstStyle/>
                    <a:p>
                      <a:r>
                        <a:rPr lang="it-IT" dirty="0" smtClean="0"/>
                        <a:t>PARTECIPAZIONE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interagisce con i compagni, sa esprimere e infondere fiducia, sa creare un clima propositivo</a:t>
                      </a:r>
                      <a:endParaRPr lang="it-IT" dirty="0"/>
                    </a:p>
                  </a:txBody>
                  <a:tcPr/>
                </a:tc>
              </a:tr>
              <a:tr h="379680">
                <a:tc>
                  <a:txBody>
                    <a:bodyPr/>
                    <a:lstStyle/>
                    <a:p>
                      <a:r>
                        <a:rPr lang="it-IT" dirty="0" smtClean="0"/>
                        <a:t>RESPONSABILITA’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rispetta i temi assegnati e le fasi previste del lavoro, porta a termine la consegna ricevuta</a:t>
                      </a:r>
                      <a:endParaRPr lang="it-IT" dirty="0"/>
                    </a:p>
                  </a:txBody>
                  <a:tcPr/>
                </a:tc>
              </a:tr>
              <a:tr h="493583">
                <a:tc>
                  <a:txBody>
                    <a:bodyPr/>
                    <a:lstStyle/>
                    <a:p>
                      <a:r>
                        <a:rPr lang="it-IT" dirty="0" smtClean="0"/>
                        <a:t>FLESSIBILITA’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reagisce a situazioni o esigenze non previste con proposte divergenti, con soluzioni funzionali, con utilizzo originale di materiali, ecc.</a:t>
                      </a:r>
                      <a:endParaRPr lang="it-IT" dirty="0"/>
                    </a:p>
                  </a:txBody>
                  <a:tcPr/>
                </a:tc>
              </a:tr>
              <a:tr h="265776">
                <a:tc>
                  <a:txBody>
                    <a:bodyPr/>
                    <a:lstStyle/>
                    <a:p>
                      <a:r>
                        <a:rPr lang="it-IT" dirty="0" smtClean="0"/>
                        <a:t>CONSAPEVOLEZZA</a:t>
                      </a:r>
                      <a:endParaRPr lang="it-IT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è consapevole degli effetti delle sue scelte e delle sue azioni».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/>
              <a:t>6</a:t>
            </a:r>
            <a:r>
              <a:rPr lang="it-IT" sz="2000" b="1" smtClean="0"/>
              <a:t>- LE OSSERVAZIONI SISTEMATICHE</a:t>
            </a:r>
            <a:endParaRPr lang="it-IT" sz="2000" b="1" dirty="0"/>
          </a:p>
        </p:txBody>
      </p:sp>
      <p:sp>
        <p:nvSpPr>
          <p:cNvPr id="8" name="Rettangolo 7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214" y="749855"/>
            <a:ext cx="8229600" cy="806937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/>
              <a:t>ESEMPI DI STRUMENTI VALUTATIVI</a:t>
            </a:r>
            <a:endParaRPr lang="it-IT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1" t="20480" r="25846" b="20431"/>
          <a:stretch/>
        </p:blipFill>
        <p:spPr bwMode="auto">
          <a:xfrm>
            <a:off x="611560" y="1484784"/>
            <a:ext cx="786263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/>
              <a:t>6</a:t>
            </a:r>
            <a:r>
              <a:rPr lang="it-IT" sz="2000" b="1" smtClean="0"/>
              <a:t>- LE OSSERVAZIONI SISTEMATICHE</a:t>
            </a:r>
            <a:endParaRPr lang="it-IT" sz="2000" b="1" dirty="0"/>
          </a:p>
        </p:txBody>
      </p:sp>
      <p:sp>
        <p:nvSpPr>
          <p:cNvPr id="7" name="Rettangolo 6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3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t="17373" r="19682" b="1099"/>
          <a:stretch/>
        </p:blipFill>
        <p:spPr bwMode="auto">
          <a:xfrm>
            <a:off x="348881" y="938146"/>
            <a:ext cx="7968343" cy="565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/>
              <a:t>6</a:t>
            </a:r>
            <a:r>
              <a:rPr lang="it-IT" sz="2000" b="1" smtClean="0"/>
              <a:t>- LE OSSERVAZIONI SISTEMATICHE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3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16745" r="22132"/>
          <a:stretch/>
        </p:blipFill>
        <p:spPr bwMode="auto">
          <a:xfrm>
            <a:off x="1187624" y="938146"/>
            <a:ext cx="7460343" cy="577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/>
              <a:t>6</a:t>
            </a:r>
            <a:r>
              <a:rPr lang="it-IT" sz="2000" b="1" smtClean="0"/>
              <a:t>- LE OSSERVAZIONI SISTEMATICHE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3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90925" y="61653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(Linee guida per la certificazione delle competenze, p. 6).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L’AUTOVALUTAZIONE DELL’ALUNNO 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6363" y="2324034"/>
            <a:ext cx="2718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AUTOVALUTAZIONE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419872" y="2052987"/>
            <a:ext cx="464645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COMPILAZIONE DI UN QUESTIONARIO  DATO DAL DOCENTE RELATIVO ALLO SVOLGIMENTO DEL LAVORO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1429" y="4293096"/>
            <a:ext cx="271804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BIOGRAFIA COGNITIVA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419872" y="4154596"/>
            <a:ext cx="464645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NARRAZIONE INDIVIDUALIZZATA DEL PERCORSO DI APPRENDIMENTO 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" b="-1"/>
          <a:stretch/>
        </p:blipFill>
        <p:spPr bwMode="auto">
          <a:xfrm>
            <a:off x="47870" y="908720"/>
            <a:ext cx="8124530" cy="58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39550" y="548680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/>
              <a:t>6</a:t>
            </a:r>
            <a:r>
              <a:rPr lang="it-IT" sz="2000" b="1" smtClean="0"/>
              <a:t>- LE OSSERVAZIONI SISTEMATICHE</a:t>
            </a:r>
            <a:endParaRPr lang="it-IT" sz="2000" b="1" dirty="0"/>
          </a:p>
        </p:txBody>
      </p:sp>
      <p:sp>
        <p:nvSpPr>
          <p:cNvPr id="13" name="Rettangolo 12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15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3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>
          <a:xfrm>
            <a:off x="1115485" y="1988840"/>
            <a:ext cx="4968683" cy="23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>
                <a:hlinkClick r:id="rId2"/>
              </a:rPr>
              <a:t>www.indicazioninazionali.it</a:t>
            </a:r>
            <a:r>
              <a:rPr lang="it-IT" sz="1800" smtClean="0">
                <a:hlinkClick r:id="rId2"/>
              </a:rPr>
              <a:t>/</a:t>
            </a:r>
            <a:endParaRPr lang="it-IT" sz="1800" smtClean="0"/>
          </a:p>
          <a:p>
            <a:pPr marL="0" indent="0">
              <a:buNone/>
            </a:pPr>
            <a:endParaRPr lang="it-IT" sz="1800" dirty="0" smtClean="0">
              <a:hlinkClick r:id="rId3"/>
            </a:endParaRPr>
          </a:p>
          <a:p>
            <a:pPr marL="0" indent="0">
              <a:buNone/>
            </a:pPr>
            <a:r>
              <a:rPr lang="it-IT" sz="1800" smtClean="0">
                <a:hlinkClick r:id="rId3"/>
              </a:rPr>
              <a:t> </a:t>
            </a:r>
            <a:r>
              <a:rPr lang="it-IT" sz="1800" smtClean="0">
                <a:hlinkClick r:id="rId3"/>
              </a:rPr>
              <a:t>www.icsboviocolletta.gov.it</a:t>
            </a:r>
            <a:endParaRPr lang="it-IT" sz="1800" smtClean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>
                <a:hlinkClick r:id="rId4"/>
              </a:rPr>
              <a:t>Slide del </a:t>
            </a:r>
            <a:r>
              <a:rPr lang="it-IT" sz="1800" smtClean="0">
                <a:hlinkClick r:id="rId4"/>
              </a:rPr>
              <a:t>corso</a:t>
            </a:r>
            <a:r>
              <a:rPr lang="it-IT" sz="1800" smtClean="0"/>
              <a:t> </a:t>
            </a:r>
            <a:r>
              <a:rPr lang="it-IT" sz="1800"/>
              <a:t>C</a:t>
            </a:r>
            <a:r>
              <a:rPr lang="it-IT" sz="1800" smtClean="0"/>
              <a:t>ertificazione </a:t>
            </a:r>
            <a:r>
              <a:rPr lang="it-IT" sz="1800" dirty="0" smtClean="0"/>
              <a:t>delle competenze nel primo ciclo d’istruzione </a:t>
            </a:r>
            <a:r>
              <a:rPr lang="it-IT" sz="1800" smtClean="0"/>
              <a:t>16 marzo 2016</a:t>
            </a:r>
            <a:endParaRPr lang="it-IT" sz="1800" dirty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8" name="Rettangolo 7"/>
          <p:cNvSpPr/>
          <p:nvPr/>
        </p:nvSpPr>
        <p:spPr>
          <a:xfrm>
            <a:off x="1150574" y="4877071"/>
            <a:ext cx="2967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5"/>
              </a:rPr>
              <a:t>www.piazzadellecompetenze.</a:t>
            </a:r>
            <a:endParaRPr lang="it-IT" dirty="0">
              <a:hlinkClick r:id="rId5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50574" y="4151401"/>
            <a:ext cx="325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5"/>
              </a:rPr>
              <a:t>www.deliveryunitcampania.eu/</a:t>
            </a:r>
            <a:endParaRPr lang="it-IT" dirty="0">
              <a:hlinkClick r:id="rId5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7</a:t>
            </a:r>
            <a:r>
              <a:rPr lang="it-IT" sz="2000" b="1" smtClean="0"/>
              <a:t>- LINK DI RIFERIMENTO</a:t>
            </a:r>
            <a:endParaRPr lang="it-IT" sz="2000" b="1" dirty="0"/>
          </a:p>
        </p:txBody>
      </p:sp>
      <p:sp>
        <p:nvSpPr>
          <p:cNvPr id="13" name="Rettangolo 12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15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6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12067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Con la </a:t>
            </a:r>
            <a:r>
              <a:rPr lang="it-IT" b="1" dirty="0" smtClean="0"/>
              <a:t>C.M. n. 3, </a:t>
            </a:r>
            <a:r>
              <a:rPr lang="it-IT" b="1" dirty="0" err="1" smtClean="0"/>
              <a:t>prot</a:t>
            </a:r>
            <a:r>
              <a:rPr lang="it-IT" b="1" dirty="0" smtClean="0"/>
              <a:t>. n. 1235, del 13 febbraio 2015</a:t>
            </a:r>
            <a:r>
              <a:rPr lang="it-IT" dirty="0" smtClean="0"/>
              <a:t>, il MIUR ha avviato un periodo triennale di sperimentazione nelle scuole del primo ciclo di istruzione allo scopo di elaborare strumenti certificativi delle competenze coerenti con le finalità delle Indicazioni Nazionali. </a:t>
            </a:r>
          </a:p>
          <a:p>
            <a:endParaRPr lang="it-IT" b="1" smtClean="0"/>
          </a:p>
          <a:p>
            <a:r>
              <a:rPr lang="it-IT" b="1" smtClean="0"/>
              <a:t>Questa </a:t>
            </a:r>
            <a:r>
              <a:rPr lang="it-IT" b="1" dirty="0" smtClean="0"/>
              <a:t>sperimentazione porterà, nell’anno scolastico 2016-2017, all’adozione generalizzata e obbligatoria di un modello unico di certificazione delle competenze. 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1- COSA </a:t>
            </a:r>
            <a:r>
              <a:rPr lang="it-IT" sz="2000" b="1" dirty="0" smtClean="0"/>
              <a:t>È LA CERTIFICAZIONE DELLE COMPETENZE ALLA FINE DEL TRIENNIO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7956" y="3574757"/>
            <a:ext cx="283661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CERTIFICAZIONE DELLE COMPETENZE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22723" y="5879013"/>
            <a:ext cx="4453733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AD OGGI NON E’ STATO PREPARATO IL MODELLO DEFINITIVO DAL MIUR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211960" y="4267743"/>
            <a:ext cx="44644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SI COMPILA ALLO SCRUTINIO FINALE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11960" y="3521411"/>
            <a:ext cx="44644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NON SOSTITUISCE LE VALUTAZIONI (AMMISSIONE,DIPLOMA, ECC…)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222723" y="5158933"/>
            <a:ext cx="44537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FUNZIONE DI ORIENTAMENTO VERSO LA SCUOLA DEL 2° CICLO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211960" y="4715852"/>
            <a:ext cx="44644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NON HA FINE VALUTATIVO MA «EDUCATIVO»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3164574" y="3897922"/>
            <a:ext cx="1031364" cy="0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3491880" y="4450135"/>
            <a:ext cx="704058" cy="0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491880" y="4890620"/>
            <a:ext cx="704058" cy="0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3507902" y="5482098"/>
            <a:ext cx="704058" cy="0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517641" y="6202178"/>
            <a:ext cx="705082" cy="0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V="1">
            <a:off x="3500003" y="3879260"/>
            <a:ext cx="0" cy="2334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38146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CERTIFICATO DELLE COMPETENZE AL TERMINE DEL PRIMO CICLO D’ISTRUZIONE</a:t>
            </a:r>
            <a:endParaRPr lang="it-IT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05588" cy="4237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252217" cy="4432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71711" y="6070516"/>
            <a:ext cx="80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Esistono 3 certificazioni: fine scuola primaria, fine primo ciclo,  fine secondaria 2°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1- COSA </a:t>
            </a:r>
            <a:r>
              <a:rPr lang="it-IT" sz="2000" b="1" dirty="0" smtClean="0"/>
              <a:t>È LA CERTIFICAZIONE DELLE COMPETENZE ALLA FINE DEL TRIENNIO</a:t>
            </a:r>
            <a:endParaRPr lang="it-IT" sz="2000" b="1" dirty="0"/>
          </a:p>
        </p:txBody>
      </p:sp>
      <p:sp>
        <p:nvSpPr>
          <p:cNvPr id="10" name="Rettangolo 9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4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119675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mtClean="0"/>
              <a:t>COMPETENZA = </a:t>
            </a:r>
            <a:r>
              <a:rPr lang="it-IT" sz="3200" smtClean="0"/>
              <a:t>Capacità di utilizzare</a:t>
            </a:r>
            <a:endParaRPr lang="it-IT" sz="3200" dirty="0"/>
          </a:p>
        </p:txBody>
      </p:sp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215964806"/>
              </p:ext>
            </p:extLst>
          </p:nvPr>
        </p:nvGraphicFramePr>
        <p:xfrm>
          <a:off x="2565214" y="2315791"/>
          <a:ext cx="374441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342256" y="630932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(</a:t>
            </a:r>
            <a:r>
              <a:rPr lang="it-IT" dirty="0"/>
              <a:t>Linee guida per la certificazione delle competenze, p. 5)</a:t>
            </a:r>
          </a:p>
        </p:txBody>
      </p:sp>
      <p:pic>
        <p:nvPicPr>
          <p:cNvPr id="8197" name="Picture 5" descr="C:\Users\gambi\AppData\Local\Microsoft\Windows\INetCache\IE\RYIEGK8K\IMG_3364-e143350559040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3347864" cy="21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gambi\AppData\Local\Microsoft\Windows\INetCache\IE\RYIEGK8K\kidsrunning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35" y="3212976"/>
            <a:ext cx="2765609" cy="18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0" y="522416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smtClean="0"/>
              <a:t>in </a:t>
            </a:r>
            <a:r>
              <a:rPr lang="it-IT" sz="3200" dirty="0" smtClean="0"/>
              <a:t>situazioni di studio e di lavoro e </a:t>
            </a:r>
            <a:r>
              <a:rPr lang="it-IT" sz="3200" smtClean="0"/>
              <a:t>nello </a:t>
            </a:r>
            <a:r>
              <a:rPr lang="it-IT" sz="3200" smtClean="0"/>
              <a:t/>
            </a:r>
            <a:br>
              <a:rPr lang="it-IT" sz="3200" smtClean="0"/>
            </a:br>
            <a:r>
              <a:rPr lang="it-IT" sz="3200" smtClean="0"/>
              <a:t>sviluppo </a:t>
            </a:r>
            <a:r>
              <a:rPr lang="it-IT" sz="3200" dirty="0" smtClean="0"/>
              <a:t>professionale e   sociale 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2- SIGNIFICATO DI COMPETENZA</a:t>
            </a:r>
            <a:endParaRPr lang="it-IT" sz="2000" b="1" dirty="0"/>
          </a:p>
        </p:txBody>
      </p:sp>
      <p:sp>
        <p:nvSpPr>
          <p:cNvPr id="11" name="Rettangolo 10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9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99592" y="5373216"/>
            <a:ext cx="6751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mtClean="0"/>
              <a:t>La </a:t>
            </a:r>
            <a:r>
              <a:rPr lang="it-IT" sz="2000" dirty="0" smtClean="0"/>
              <a:t>competenza coinvolge l’alunno dal punto di vista cognitivo, metacognitivo, relazionale, emotivo-affettivo, in un preciso </a:t>
            </a:r>
            <a:r>
              <a:rPr lang="it-IT" sz="2000" smtClean="0"/>
              <a:t>contesto</a:t>
            </a:r>
            <a:r>
              <a:rPr lang="it-IT" sz="2000" smtClean="0"/>
              <a:t>.</a:t>
            </a:r>
            <a:endParaRPr lang="it-IT" sz="20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124744"/>
            <a:ext cx="651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RELAZIONE TRA COMPETENZE, ABILITA’ E CONOSCENZA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0" t="35786" r="26597" b="33209"/>
          <a:stretch/>
        </p:blipFill>
        <p:spPr bwMode="auto">
          <a:xfrm>
            <a:off x="967543" y="2582578"/>
            <a:ext cx="7272814" cy="257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39707" y="1694114"/>
            <a:ext cx="657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competenza è sempre «situata», è possibile apprezzarla solo ‘’in azione’’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2- SIGNIFICATO DI COMPETENZA</a:t>
            </a:r>
            <a:endParaRPr lang="it-IT" sz="2000" b="1" dirty="0"/>
          </a:p>
        </p:txBody>
      </p:sp>
      <p:sp>
        <p:nvSpPr>
          <p:cNvPr id="7" name="Rettangolo 6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3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5"/>
          <a:stretch/>
        </p:blipFill>
        <p:spPr bwMode="auto">
          <a:xfrm>
            <a:off x="539552" y="2924944"/>
            <a:ext cx="8662987" cy="288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3387" y="773623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COMPETENZE CHIAVE DI CITTADINANZA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162880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Competenze di cui tutti hanno bisogno per la realizzazione e lo sviluppo personali, la cittadinanza attiva, l’inclusione sociale e l’occupazione.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3- COMPETENZE CHIAVE EUROPEE (EQF)</a:t>
            </a:r>
            <a:endParaRPr lang="it-IT" sz="2000" b="1" dirty="0"/>
          </a:p>
        </p:txBody>
      </p:sp>
      <p:sp>
        <p:nvSpPr>
          <p:cNvPr id="6" name="Rettangolo 5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3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7869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Spiegazione delle competenze chiave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769107" y="1772816"/>
            <a:ext cx="6611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1. Comunicazione nella madrelingua</a:t>
            </a:r>
            <a:endParaRPr lang="it-IT" dirty="0"/>
          </a:p>
          <a:p>
            <a:pPr marL="233363"/>
            <a:r>
              <a:rPr lang="it-IT" dirty="0"/>
              <a:t>Utilizzare il patrimonio lessicale ed espressivo della lingua italiana secondo le esigenze comunicative nei vari contesti: sociali, culturali, scientifici, economici, tecnologici.</a:t>
            </a:r>
            <a:br>
              <a:rPr lang="it-IT" dirty="0"/>
            </a:br>
            <a:r>
              <a:rPr lang="it-IT" dirty="0"/>
              <a:t>Redigere relazioni tecniche e documentare le attività individuali e di gruppo relative a situazioni </a:t>
            </a:r>
            <a:r>
              <a:rPr lang="it-IT"/>
              <a:t>professionali</a:t>
            </a:r>
            <a:r>
              <a:rPr lang="it-IT" smtClean="0"/>
              <a:t>.</a:t>
            </a:r>
          </a:p>
          <a:p>
            <a:endParaRPr lang="it-IT"/>
          </a:p>
          <a:p>
            <a:endParaRPr lang="it-IT" dirty="0"/>
          </a:p>
          <a:p>
            <a:r>
              <a:rPr lang="it-IT" b="1" dirty="0"/>
              <a:t>2. Comunicazione nelle lingue straniere</a:t>
            </a:r>
            <a:endParaRPr lang="it-IT" dirty="0"/>
          </a:p>
          <a:p>
            <a:pPr marL="223838"/>
            <a:r>
              <a:rPr lang="it-IT" dirty="0"/>
              <a:t>Padroneggiare la lingua inglese e un’altra lingua comunitaria per scopi comunicativi, utilizzando anche i linguaggi settoriali previsti dai percorsi di studio, per interagire in diversi ambiti e contesti di studio e di lavoro, al livello B2 di padronanza del quadro </a:t>
            </a:r>
            <a:r>
              <a:rPr lang="it-IT"/>
              <a:t>europeo </a:t>
            </a:r>
            <a:r>
              <a:rPr lang="it-IT" smtClean="0"/>
              <a:t>di riferimento </a:t>
            </a:r>
            <a:r>
              <a:rPr lang="it-IT" dirty="0"/>
              <a:t>per le lingue (QCER).</a:t>
            </a:r>
            <a:r>
              <a:rPr lang="it-IT"/>
              <a:t> 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3- COMPETENZE CHIAVE EUROPEE (EQF)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5" y="1196752"/>
            <a:ext cx="6264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b="1" dirty="0"/>
              <a:t>3. Competenze matematiche</a:t>
            </a:r>
            <a:endParaRPr lang="it-IT" dirty="0"/>
          </a:p>
          <a:p>
            <a:pPr marL="269875"/>
            <a:r>
              <a:rPr lang="it-IT" dirty="0"/>
              <a:t>Utilizzare il linguaggio e i metodi propri della matematica per organizzare e valutare adeguatamente informazioni qualitative e quantitative.</a:t>
            </a:r>
            <a:br>
              <a:rPr lang="it-IT" dirty="0"/>
            </a:br>
            <a:r>
              <a:rPr lang="it-IT" dirty="0"/>
              <a:t>Utilizzare le strategie del pensiero razionale negli aspetti dialettici e algoritmici per affrontare situazioni problematiche, elaborando opportune </a:t>
            </a:r>
            <a:r>
              <a:rPr lang="it-IT"/>
              <a:t>soluzioni</a:t>
            </a:r>
            <a:r>
              <a:rPr lang="it-IT" smtClean="0"/>
              <a:t>.</a:t>
            </a:r>
          </a:p>
          <a:p>
            <a:endParaRPr lang="it-IT" dirty="0"/>
          </a:p>
          <a:p>
            <a:r>
              <a:rPr lang="it-IT" b="1" dirty="0"/>
              <a:t>4. Competenza digitale</a:t>
            </a:r>
            <a:endParaRPr lang="it-IT" dirty="0"/>
          </a:p>
          <a:p>
            <a:pPr marL="269875"/>
            <a:r>
              <a:rPr lang="it-IT" dirty="0"/>
              <a:t>Utilizzare e produrre strumenti di comunicazione visiva e multimediale, anche con riferimento alle strategie espressive e agli strumenti tecnici della comunicazione in rete.</a:t>
            </a:r>
            <a:br>
              <a:rPr lang="it-IT" dirty="0"/>
            </a:br>
            <a:r>
              <a:rPr lang="it-IT" dirty="0"/>
              <a:t>Utilizzare le reti e gli strumenti informatici nelle attività di studio, ricerca e approfondimento disciplinare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9550" y="538036"/>
            <a:ext cx="862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3- COMPETENZE CHIAVE EUROPEE (EQF)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0" y="60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07506" y="600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PROGRAMMARE PER COMPETENZE</a:t>
            </a:r>
            <a:endParaRPr lang="en-US" sz="280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706940" y="290212"/>
            <a:ext cx="3582905" cy="29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Comprensivo Fara Gera d’Adda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88223" y="6326886"/>
            <a:ext cx="846673" cy="3969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2060"/>
                </a:solidFill>
                <a:hlinkClick r:id="rId2" action="ppaction://hlinksldjump"/>
              </a:rPr>
              <a:t>INDICE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1351</Words>
  <Application>Microsoft Office PowerPoint</Application>
  <PresentationFormat>Presentazione su schermo (4:3)</PresentationFormat>
  <Paragraphs>251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PROGRAMMARE PER COMPETENZE</vt:lpstr>
      <vt:lpstr>Presentazione standard di PowerPoint</vt:lpstr>
      <vt:lpstr>Presentazione standard di PowerPoint</vt:lpstr>
      <vt:lpstr>CERTIFICATO DELLE COMPETENZE AL TERMINE DEL PRIMO CICLO D’ISTRUZIONE</vt:lpstr>
      <vt:lpstr>Presentazione standard di PowerPoint</vt:lpstr>
      <vt:lpstr>Presentazione standard di PowerPoint</vt:lpstr>
      <vt:lpstr>COMPETENZE CHIAVE DI CITTADINANZA</vt:lpstr>
      <vt:lpstr>Spiegazione delle competenze chiave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AZIONE DIDATTICA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 DI STRUMENTI VALUTATIVI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PROGRAMMARE PER COMPETENZE</dc:title>
  <dc:creator>Emanuela Gambirasio</dc:creator>
  <cp:lastModifiedBy>Alessandro</cp:lastModifiedBy>
  <cp:revision>66</cp:revision>
  <dcterms:created xsi:type="dcterms:W3CDTF">2016-09-04T09:03:32Z</dcterms:created>
  <dcterms:modified xsi:type="dcterms:W3CDTF">2016-09-05T20:07:07Z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01-PRESENTAZIONE PROGRAMMARE PER COMPETENZE</vt:lpwstr>
  </property>
  <property fmtid="{D5CDD505-2E9C-101B-9397-08002B2CF9AE}" pid="4" name="ArticulateGUID">
    <vt:lpwstr>21DAFA8D-0028-41B7-9F65-E6215C89A4AE</vt:lpwstr>
  </property>
  <property fmtid="{D5CDD505-2E9C-101B-9397-08002B2CF9AE}" pid="5" name="ArticulateProjectFull">
    <vt:lpwstr>E:\A.S. 2016-17\competenze\01-PRESENTAZIONE PROGRAMMARE PER COMPETENZE.ppta</vt:lpwstr>
  </property>
</Properties>
</file>